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handoutMasterIdLst>
    <p:handoutMasterId r:id="rId13"/>
  </p:handoutMasterIdLst>
  <p:sldIdLst>
    <p:sldId id="276" r:id="rId2"/>
    <p:sldId id="257" r:id="rId3"/>
    <p:sldId id="277" r:id="rId4"/>
    <p:sldId id="274" r:id="rId5"/>
    <p:sldId id="260" r:id="rId6"/>
    <p:sldId id="265" r:id="rId7"/>
    <p:sldId id="273" r:id="rId8"/>
    <p:sldId id="279" r:id="rId9"/>
    <p:sldId id="278" r:id="rId10"/>
    <p:sldId id="27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1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695D6-94EB-4547-8A1A-687A733ED0E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0D315-1AF1-5641-80B0-8DA1F2F1C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445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92640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33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7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 sz="2400" b="1"/>
            </a:lvl1pPr>
          </a:lstStyle>
          <a:p>
            <a:pPr algn="r"/>
            <a:fld id="{00000000-1234-1234-1234-123412341234}" type="slidenum">
              <a:rPr lang="en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pPr algn="r"/>
              <a:t>‹#›</a:t>
            </a:fld>
            <a:endParaRPr lang="en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5" Type="http://schemas.openxmlformats.org/officeDocument/2006/relationships/image" Target="../media/image12.png"/><Relationship Id="rId6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urved Connector 9"/>
          <p:cNvCxnSpPr/>
          <p:nvPr/>
        </p:nvCxnSpPr>
        <p:spPr>
          <a:xfrm>
            <a:off x="4487333" y="1333500"/>
            <a:ext cx="4002917" cy="1153583"/>
          </a:xfrm>
          <a:prstGeom prst="curvedConnector3">
            <a:avLst>
              <a:gd name="adj1" fmla="val 50000"/>
            </a:avLst>
          </a:prstGeom>
          <a:ln w="254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1</a:t>
            </a:fld>
            <a:endParaRPr lang="en">
              <a:solidFill>
                <a:schemeClr val="lt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24917" y="1629833"/>
            <a:ext cx="3587750" cy="264585"/>
          </a:xfrm>
          <a:prstGeom prst="straightConnector1">
            <a:avLst/>
          </a:prstGeom>
          <a:ln w="254000" cap="rnd" cmpd="sng">
            <a:solidFill>
              <a:srgbClr val="F55E61"/>
            </a:solidFill>
            <a:bevel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eeform 45"/>
          <p:cNvSpPr/>
          <p:nvPr/>
        </p:nvSpPr>
        <p:spPr>
          <a:xfrm>
            <a:off x="4561417" y="762000"/>
            <a:ext cx="3778250" cy="2635047"/>
          </a:xfrm>
          <a:custGeom>
            <a:avLst/>
            <a:gdLst>
              <a:gd name="connsiteX0" fmla="*/ 0 w 3242672"/>
              <a:gd name="connsiteY0" fmla="*/ 2703473 h 2745603"/>
              <a:gd name="connsiteX1" fmla="*/ 1174750 w 3242672"/>
              <a:gd name="connsiteY1" fmla="*/ 2555306 h 2745603"/>
              <a:gd name="connsiteX2" fmla="*/ 1090083 w 3242672"/>
              <a:gd name="connsiteY2" fmla="*/ 1200639 h 2745603"/>
              <a:gd name="connsiteX3" fmla="*/ 2518833 w 3242672"/>
              <a:gd name="connsiteY3" fmla="*/ 163473 h 2745603"/>
              <a:gd name="connsiteX4" fmla="*/ 3185583 w 3242672"/>
              <a:gd name="connsiteY4" fmla="*/ 15306 h 2745603"/>
              <a:gd name="connsiteX5" fmla="*/ 3206750 w 3242672"/>
              <a:gd name="connsiteY5" fmla="*/ 4723 h 274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672" h="2745603">
                <a:moveTo>
                  <a:pt x="0" y="2703473"/>
                </a:moveTo>
                <a:cubicBezTo>
                  <a:pt x="496535" y="2754625"/>
                  <a:pt x="993070" y="2805778"/>
                  <a:pt x="1174750" y="2555306"/>
                </a:cubicBezTo>
                <a:cubicBezTo>
                  <a:pt x="1356430" y="2304834"/>
                  <a:pt x="866069" y="1599278"/>
                  <a:pt x="1090083" y="1200639"/>
                </a:cubicBezTo>
                <a:cubicBezTo>
                  <a:pt x="1314097" y="802000"/>
                  <a:pt x="2169583" y="361028"/>
                  <a:pt x="2518833" y="163473"/>
                </a:cubicBezTo>
                <a:cubicBezTo>
                  <a:pt x="2868083" y="-34083"/>
                  <a:pt x="3070930" y="41764"/>
                  <a:pt x="3185583" y="15306"/>
                </a:cubicBezTo>
                <a:cubicBezTo>
                  <a:pt x="3300236" y="-11152"/>
                  <a:pt x="3206750" y="4723"/>
                  <a:pt x="3206750" y="4723"/>
                </a:cubicBezTo>
              </a:path>
            </a:pathLst>
          </a:custGeom>
          <a:ln w="254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487333" y="954913"/>
            <a:ext cx="2910416" cy="2135420"/>
          </a:xfrm>
          <a:custGeom>
            <a:avLst/>
            <a:gdLst>
              <a:gd name="connsiteX0" fmla="*/ 0 w 2910416"/>
              <a:gd name="connsiteY0" fmla="*/ 537337 h 2135420"/>
              <a:gd name="connsiteX1" fmla="*/ 740833 w 2910416"/>
              <a:gd name="connsiteY1" fmla="*/ 50504 h 2135420"/>
              <a:gd name="connsiteX2" fmla="*/ 899583 w 2910416"/>
              <a:gd name="connsiteY2" fmla="*/ 1616837 h 2135420"/>
              <a:gd name="connsiteX3" fmla="*/ 2910416 w 2910416"/>
              <a:gd name="connsiteY3" fmla="*/ 2135420 h 21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416" h="2135420">
                <a:moveTo>
                  <a:pt x="0" y="537337"/>
                </a:moveTo>
                <a:cubicBezTo>
                  <a:pt x="295451" y="203962"/>
                  <a:pt x="590903" y="-129413"/>
                  <a:pt x="740833" y="50504"/>
                </a:cubicBezTo>
                <a:cubicBezTo>
                  <a:pt x="890763" y="230421"/>
                  <a:pt x="537986" y="1269351"/>
                  <a:pt x="899583" y="1616837"/>
                </a:cubicBezTo>
                <a:cubicBezTo>
                  <a:pt x="1261180" y="1964323"/>
                  <a:pt x="2910416" y="2135420"/>
                  <a:pt x="2910416" y="2135420"/>
                </a:cubicBezTo>
              </a:path>
            </a:pathLst>
          </a:custGeom>
          <a:ln w="254000">
            <a:solidFill>
              <a:srgbClr val="F55E6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487333" y="437092"/>
            <a:ext cx="2772834" cy="2190750"/>
          </a:xfrm>
          <a:prstGeom prst="curvedConnector3">
            <a:avLst>
              <a:gd name="adj1" fmla="val 34351"/>
            </a:avLst>
          </a:prstGeom>
          <a:ln w="254000">
            <a:solidFill>
              <a:schemeClr val="tx1"/>
            </a:solidFill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98450" y="282045"/>
            <a:ext cx="4126467" cy="44100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418167" y="954913"/>
            <a:ext cx="264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Shape 59"/>
          <p:cNvSpPr txBox="1">
            <a:spLocks/>
          </p:cNvSpPr>
          <p:nvPr/>
        </p:nvSpPr>
        <p:spPr>
          <a:xfrm>
            <a:off x="1057812" y="648546"/>
            <a:ext cx="3006188" cy="36770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None/>
              <a:defRPr sz="4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" sz="2800" dirty="0" smtClean="0"/>
              <a:t>Personalized Education: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Paths to Success</a:t>
            </a:r>
          </a:p>
          <a:p>
            <a:endParaRPr lang="en-US" sz="2800" dirty="0"/>
          </a:p>
          <a:p>
            <a:r>
              <a:rPr lang="en-US" sz="2400" dirty="0" smtClean="0"/>
              <a:t>Matthew Mitchell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" sz="2800" dirty="0"/>
          </a:p>
        </p:txBody>
      </p:sp>
      <p:pic>
        <p:nvPicPr>
          <p:cNvPr id="36" name="Picture 35" descr="stk_figure_backpack.gif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F1010"/>
              </a:clrFrom>
              <a:clrTo>
                <a:srgbClr val="1F101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40" b="94540" l="0" r="79554">
                        <a14:foregroundMark x1="44796" y1="21132" x2="44796" y2="21132"/>
                        <a14:foregroundMark x1="23978" y1="11325" x2="23978" y2="11325"/>
                        <a14:foregroundMark x1="40520" y1="10617" x2="40520" y2="10617"/>
                        <a14:foregroundMark x1="10037" y1="43074" x2="10037" y2="43074"/>
                        <a14:foregroundMark x1="11338" y1="57432" x2="11338" y2="57432"/>
                        <a14:foregroundMark x1="29554" y1="46107" x2="29554" y2="46107"/>
                        <a14:foregroundMark x1="30855" y1="30233" x2="30855" y2="30233"/>
                        <a14:foregroundMark x1="18401" y1="47624" x2="18401" y2="47624"/>
                      </a14:backgroundRemoval>
                    </a14:imgEffect>
                    <a14:imgEffect>
                      <a14:artisticPaintStrokes/>
                    </a14:imgEffect>
                    <a14:imgEffect>
                      <a14:sharpenSoften amount="100000"/>
                    </a14:imgEffect>
                    <a14:imgEffect>
                      <a14:saturation sat="373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331" b="6317"/>
          <a:stretch/>
        </p:blipFill>
        <p:spPr>
          <a:xfrm>
            <a:off x="4085167" y="762000"/>
            <a:ext cx="604308" cy="12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20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90247" y="526349"/>
            <a:ext cx="7949579" cy="4266399"/>
          </a:xfrm>
          <a:prstGeom prst="rect">
            <a:avLst/>
          </a:prstGeom>
          <a:ln w="28575" cmpd="sng">
            <a:solidFill>
              <a:schemeClr val="bg2">
                <a:lumMod val="7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marL="91440" lv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smtClean="0"/>
              <a:t> </a:t>
            </a:r>
            <a:endParaRPr sz="3200" dirty="0"/>
          </a:p>
        </p:txBody>
      </p:sp>
      <p:pic>
        <p:nvPicPr>
          <p:cNvPr id="2" name="Picture 1" descr="github_log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23" b="97970" l="51566" r="985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96"/>
          <a:stretch/>
        </p:blipFill>
        <p:spPr>
          <a:xfrm>
            <a:off x="2373012" y="4104937"/>
            <a:ext cx="576072" cy="576072"/>
          </a:xfrm>
          <a:prstGeom prst="rect">
            <a:avLst/>
          </a:prstGeom>
        </p:spPr>
      </p:pic>
      <p:pic>
        <p:nvPicPr>
          <p:cNvPr id="4" name="Picture 3" descr="github_logo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30" b="97970" l="1687" r="474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427"/>
          <a:stretch/>
        </p:blipFill>
        <p:spPr>
          <a:xfrm>
            <a:off x="2418732" y="3386460"/>
            <a:ext cx="530352" cy="5303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10</a:t>
            </a:fld>
            <a:endParaRPr lang="en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2444" y="931333"/>
            <a:ext cx="4995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Shape 90"/>
          <p:cNvSpPr txBox="1">
            <a:spLocks/>
          </p:cNvSpPr>
          <p:nvPr/>
        </p:nvSpPr>
        <p:spPr>
          <a:xfrm>
            <a:off x="2765778" y="1529681"/>
            <a:ext cx="5724472" cy="2734650"/>
          </a:xfrm>
          <a:prstGeom prst="rect">
            <a:avLst/>
          </a:prstGeom>
          <a:noFill/>
          <a:ln w="28575" cmpd="sng"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None/>
              <a:defRPr sz="4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82880">
              <a:lnSpc>
                <a:spcPct val="150000"/>
              </a:lnSpc>
            </a:pPr>
            <a:r>
              <a:rPr lang="en-US" smtClean="0"/>
              <a:t/>
            </a:r>
            <a:br>
              <a:rPr lang="en-US" smtClean="0"/>
            </a:br>
            <a:r>
              <a:rPr lang="en-US" sz="3600" smtClean="0"/>
              <a:t>Matthew </a:t>
            </a:r>
            <a:r>
              <a:rPr lang="en-US" sz="3600"/>
              <a:t>Mitchell</a:t>
            </a:r>
            <a:br>
              <a:rPr lang="en-US" sz="3600"/>
            </a:br>
            <a:r>
              <a:rPr lang="en-US" sz="3200" smtClean="0"/>
              <a:t>matthew</a:t>
            </a:r>
            <a:r>
              <a:rPr lang="en-US" sz="3200"/>
              <a:t>-mitchell.github.io</a:t>
            </a:r>
            <a:br>
              <a:rPr lang="en-US" sz="3200"/>
            </a:br>
            <a:r>
              <a:rPr lang="en-US" sz="3200" smtClean="0"/>
              <a:t>github.com</a:t>
            </a:r>
            <a:r>
              <a:rPr lang="en-US" sz="3200"/>
              <a:t>/matthew-</a:t>
            </a:r>
            <a:r>
              <a:rPr lang="en-US" sz="3200" smtClean="0"/>
              <a:t>mitchell</a:t>
            </a:r>
            <a:endParaRPr lang="en-US" sz="3200" dirty="0"/>
          </a:p>
        </p:txBody>
      </p:sp>
      <p:sp>
        <p:nvSpPr>
          <p:cNvPr id="9" name="Shape 90"/>
          <p:cNvSpPr txBox="1">
            <a:spLocks/>
          </p:cNvSpPr>
          <p:nvPr/>
        </p:nvSpPr>
        <p:spPr>
          <a:xfrm>
            <a:off x="563727" y="321888"/>
            <a:ext cx="4194642" cy="609445"/>
          </a:xfrm>
          <a:prstGeom prst="rect">
            <a:avLst/>
          </a:prstGeom>
          <a:noFill/>
          <a:ln w="28575" cmpd="sng"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None/>
              <a:defRPr sz="4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7200" b="1" smtClean="0"/>
              <a:t/>
            </a:r>
            <a:br>
              <a:rPr lang="en-US" sz="7200" b="1" smtClean="0"/>
            </a:br>
            <a:r>
              <a:rPr lang="en-US" sz="5400" b="1" smtClean="0"/>
              <a:t>Thanks!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394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539517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Meeting </a:t>
            </a:r>
            <a:r>
              <a:rPr lang="en" dirty="0" smtClean="0"/>
              <a:t>Divers</a:t>
            </a:r>
            <a:r>
              <a:rPr lang="en-US" dirty="0" smtClean="0"/>
              <a:t>e Needs</a:t>
            </a:r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831375"/>
            <a:ext cx="7943300" cy="1804404"/>
          </a:xfrm>
          <a:prstGeom prst="rect">
            <a:avLst/>
          </a:prstGeom>
          <a:solidFill>
            <a:schemeClr val="bg2">
              <a:alpha val="87000"/>
            </a:schemeClr>
          </a:solidFill>
          <a:ln w="19050" cmpd="sng">
            <a:solidFill>
              <a:schemeClr val="bg2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200000"/>
              </a:lnSpc>
              <a:spcBef>
                <a:spcPts val="0"/>
              </a:spcBef>
              <a:buClrTx/>
              <a:buFont typeface="Arial"/>
              <a:buChar char="•"/>
            </a:pPr>
            <a:r>
              <a:rPr lang="en" sz="2400" b="1" dirty="0" smtClean="0">
                <a:solidFill>
                  <a:schemeClr val="bg1"/>
                </a:solidFill>
              </a:rPr>
              <a:t>How can we </a:t>
            </a:r>
            <a:r>
              <a:rPr lang="en-US" sz="2400" b="1" dirty="0" smtClean="0">
                <a:solidFill>
                  <a:schemeClr val="bg1"/>
                </a:solidFill>
              </a:rPr>
              <a:t>best serve</a:t>
            </a:r>
            <a:r>
              <a:rPr lang="en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individual student</a:t>
            </a:r>
            <a:r>
              <a:rPr lang="en" sz="2400" b="1" dirty="0" smtClean="0">
                <a:solidFill>
                  <a:schemeClr val="bg1"/>
                </a:solidFill>
              </a:rPr>
              <a:t> needs?</a:t>
            </a:r>
            <a:endParaRPr lang="en" sz="2400" b="1" dirty="0">
              <a:solidFill>
                <a:schemeClr val="bg1"/>
              </a:solidFill>
            </a:endParaRPr>
          </a:p>
          <a:p>
            <a:pPr marL="514350" lvl="0" indent="-285750" rtl="0">
              <a:spcBef>
                <a:spcPts val="0"/>
              </a:spcBef>
              <a:buClrTx/>
              <a:buFont typeface="Arial"/>
              <a:buChar char="•"/>
            </a:pPr>
            <a:r>
              <a:rPr lang="en" sz="2400" b="1" dirty="0" smtClean="0">
                <a:solidFill>
                  <a:schemeClr val="bg1"/>
                </a:solidFill>
              </a:rPr>
              <a:t>How can we measure </a:t>
            </a:r>
            <a:r>
              <a:rPr lang="en-US" sz="2400" b="1" dirty="0" smtClean="0">
                <a:solidFill>
                  <a:schemeClr val="bg1"/>
                </a:solidFill>
              </a:rPr>
              <a:t>student </a:t>
            </a:r>
            <a:r>
              <a:rPr lang="en" sz="2400" b="1" dirty="0" smtClean="0">
                <a:solidFill>
                  <a:schemeClr val="bg1"/>
                </a:solidFill>
              </a:rPr>
              <a:t>success?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size does not fit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 descr="frustrated_stud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39" y="1099609"/>
            <a:ext cx="3471435" cy="3375671"/>
          </a:xfrm>
          <a:prstGeom prst="rect">
            <a:avLst/>
          </a:prstGeom>
        </p:spPr>
      </p:pic>
      <p:pic>
        <p:nvPicPr>
          <p:cNvPr id="6" name="Picture 5" descr="student_daydream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50" y="1099609"/>
            <a:ext cx="2183207" cy="32683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46193" y="4367959"/>
            <a:ext cx="1798257" cy="6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mtClean="0"/>
              <a:t>Jordan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96139" y="4367959"/>
            <a:ext cx="1798257" cy="6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mtClean="0"/>
              <a:t>Alex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4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89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65500" y="497358"/>
            <a:ext cx="4045200" cy="67396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 dirty="0" smtClean="0"/>
              <a:t>Data</a:t>
            </a: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255257" y="1171327"/>
            <a:ext cx="4414522" cy="33756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" indent="-228600" algn="l"/>
            <a:r>
              <a:rPr lang="en-US" sz="1800" b="1" dirty="0" smtClean="0"/>
              <a:t>6 months of data</a:t>
            </a:r>
          </a:p>
          <a:p>
            <a:pPr marL="91440" indent="-228600" algn="l"/>
            <a:endParaRPr lang="en-US" sz="1800" b="1" dirty="0"/>
          </a:p>
          <a:p>
            <a:pPr marL="91440" indent="-228600" algn="l"/>
            <a:r>
              <a:rPr lang="en" sz="1800" b="1" dirty="0"/>
              <a:t>10 million problems answered</a:t>
            </a:r>
            <a:endParaRPr lang="en-US" sz="1800" b="1" dirty="0"/>
          </a:p>
          <a:p>
            <a:pPr marL="91440" indent="-228600" algn="l"/>
            <a:endParaRPr lang="en" sz="1800" b="1" dirty="0"/>
          </a:p>
          <a:p>
            <a:pPr marL="91440" indent="-228600" algn="l"/>
            <a:r>
              <a:rPr lang="en" sz="1800" b="1" dirty="0"/>
              <a:t>55,000 students</a:t>
            </a:r>
            <a:endParaRPr lang="en-US" sz="1800" b="1" dirty="0"/>
          </a:p>
          <a:p>
            <a:pPr marL="91440" indent="-228600" algn="l"/>
            <a:endParaRPr lang="en-US" sz="1800" b="1" dirty="0"/>
          </a:p>
          <a:p>
            <a:pPr marL="91440" indent="-228600" algn="l"/>
            <a:r>
              <a:rPr lang="en-US" sz="1800" b="1" dirty="0"/>
              <a:t>800 Question Types</a:t>
            </a:r>
          </a:p>
          <a:p>
            <a:pPr marL="91440" indent="-228600" algn="l"/>
            <a:endParaRPr lang="en-US" sz="1800" b="1" dirty="0"/>
          </a:p>
          <a:p>
            <a:pPr marL="91440" indent="-228600" algn="l"/>
            <a:r>
              <a:rPr lang="en-US" sz="1800" b="1" dirty="0"/>
              <a:t>5 Subjects: Pre-Algebra, Algebra</a:t>
            </a:r>
            <a:r>
              <a:rPr lang="en-US" sz="1800" b="1" dirty="0" smtClean="0"/>
              <a:t>, 	      Geometry</a:t>
            </a:r>
            <a:r>
              <a:rPr lang="en-US" sz="1800" b="1" dirty="0"/>
              <a:t>, </a:t>
            </a:r>
            <a:r>
              <a:rPr lang="en-US" sz="1800" b="1" dirty="0" smtClean="0"/>
              <a:t> Algebra </a:t>
            </a:r>
            <a:r>
              <a:rPr lang="en-US" sz="1800" b="1" dirty="0"/>
              <a:t>2/Trig, </a:t>
            </a:r>
            <a:r>
              <a:rPr lang="en-US" sz="1800" b="1" dirty="0" smtClean="0"/>
              <a:t>	      and </a:t>
            </a:r>
            <a:r>
              <a:rPr lang="en-US" sz="1800" b="1" dirty="0"/>
              <a:t>Calculus</a:t>
            </a:r>
            <a:endParaRPr lang="en" sz="1800" b="1" dirty="0"/>
          </a:p>
          <a:p>
            <a:pPr marL="91440" lvl="0" algn="l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Picture 4" descr="Screen Shot Deltamath Homescreen 2016-09-08 at 3.23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55" y="1345933"/>
            <a:ext cx="4303145" cy="24022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4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29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Selecting Appropriate Groups</a:t>
            </a:r>
            <a:endParaRPr dirty="0"/>
          </a:p>
        </p:txBody>
      </p:sp>
      <p:pic>
        <p:nvPicPr>
          <p:cNvPr id="2" name="Picture 1" descr="Working Group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8" y="1451973"/>
            <a:ext cx="3516664" cy="33144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 descr="Screen Shot 2016-09-15 at 8.28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98" y="1017450"/>
            <a:ext cx="3827838" cy="39217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15282" y="2134186"/>
            <a:ext cx="105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Jordan</a:t>
            </a:r>
            <a:endParaRPr lang="en-US" sz="18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33098" y="2288075"/>
            <a:ext cx="3218433" cy="93391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5400000">
            <a:off x="5627545" y="3014494"/>
            <a:ext cx="3218433" cy="93391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31315" y="290735"/>
            <a:ext cx="348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</a:p>
          <a:p>
            <a:pPr algn="ctr"/>
            <a:r>
              <a:rPr lang="en-US" sz="16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l</a:t>
            </a:r>
            <a:endParaRPr lang="en-US" sz="1600" b="1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16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ex</a:t>
            </a:r>
            <a:endParaRPr lang="en-US" sz="16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89000"/>
          </a:schemeClr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229760" y="299182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Personalized Learning: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9" name="Picture 8" descr="Screen Shot 2016-09-13 at 12.23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0" y="1022351"/>
            <a:ext cx="7941550" cy="2395070"/>
          </a:xfrm>
          <a:prstGeom prst="rect">
            <a:avLst/>
          </a:prstGeom>
        </p:spPr>
      </p:pic>
      <p:pic>
        <p:nvPicPr>
          <p:cNvPr id="11" name="Picture 10" descr="Screen Shot 2016-09-13 at 12.32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13" y="2389717"/>
            <a:ext cx="1246304" cy="732366"/>
          </a:xfrm>
          <a:prstGeom prst="rect">
            <a:avLst/>
          </a:prstGeom>
        </p:spPr>
      </p:pic>
      <p:sp>
        <p:nvSpPr>
          <p:cNvPr id="12" name="Shape 85"/>
          <p:cNvSpPr txBox="1">
            <a:spLocks/>
          </p:cNvSpPr>
          <p:nvPr/>
        </p:nvSpPr>
        <p:spPr>
          <a:xfrm>
            <a:off x="229760" y="3463840"/>
            <a:ext cx="2917018" cy="1260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de-DE" sz="2400" b="1" smtClean="0"/>
              <a:t>Initial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de-DE" sz="2400" b="1"/>
              <a:t>P</a:t>
            </a:r>
            <a:r>
              <a:rPr lang="de-DE" sz="2400" b="1" smtClean="0"/>
              <a:t>roblem 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de-DE" sz="2400" b="1"/>
              <a:t>S</a:t>
            </a:r>
            <a:r>
              <a:rPr lang="de-DE" sz="2400" b="1" smtClean="0"/>
              <a:t>et</a:t>
            </a:r>
            <a:endParaRPr lang="de-DE" sz="2400" b="1" dirty="0"/>
          </a:p>
        </p:txBody>
      </p:sp>
      <p:sp>
        <p:nvSpPr>
          <p:cNvPr id="13" name="Shape 85"/>
          <p:cNvSpPr txBox="1">
            <a:spLocks/>
          </p:cNvSpPr>
          <p:nvPr/>
        </p:nvSpPr>
        <p:spPr>
          <a:xfrm>
            <a:off x="3471334" y="3463840"/>
            <a:ext cx="2074333" cy="12495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400" b="1" smtClean="0"/>
              <a:t>Unique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400" b="1"/>
              <a:t>L</a:t>
            </a:r>
            <a:r>
              <a:rPr lang="de-DE" sz="2400" b="1" smtClean="0"/>
              <a:t>earning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400" b="1" smtClean="0"/>
              <a:t>Paths</a:t>
            </a:r>
            <a:endParaRPr lang="de-DE" sz="2400" b="1" dirty="0"/>
          </a:p>
        </p:txBody>
      </p:sp>
      <p:sp>
        <p:nvSpPr>
          <p:cNvPr id="14" name="Shape 85"/>
          <p:cNvSpPr txBox="1">
            <a:spLocks/>
          </p:cNvSpPr>
          <p:nvPr/>
        </p:nvSpPr>
        <p:spPr>
          <a:xfrm>
            <a:off x="5912556" y="3445553"/>
            <a:ext cx="2837803" cy="12495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400" b="1" smtClean="0"/>
              <a:t>Continual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400" b="1" smtClean="0"/>
              <a:t>Reassessment =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400" b="1" smtClean="0"/>
              <a:t>Dynamic Instruction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62325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65500" y="497358"/>
            <a:ext cx="4045200" cy="67396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 smtClean="0"/>
              <a:t>edUcate</a:t>
            </a: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255257" y="1682750"/>
            <a:ext cx="4414522" cy="28642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34340" lvl="0" indent="-342900" algn="l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Flask Web Development</a:t>
            </a:r>
          </a:p>
          <a:p>
            <a:pPr marL="434340" lvl="0" indent="-342900" algn="l">
              <a:spcBef>
                <a:spcPts val="0"/>
              </a:spcBef>
              <a:buFont typeface="Arial"/>
              <a:buChar char="•"/>
            </a:pPr>
            <a:endParaRPr lang="en-US" dirty="0" smtClean="0"/>
          </a:p>
          <a:p>
            <a:pPr marL="434340" lvl="0" indent="-342900" algn="l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Deployed via </a:t>
            </a:r>
            <a:r>
              <a:rPr lang="en-US" dirty="0" err="1" smtClean="0"/>
              <a:t>Heroku</a:t>
            </a:r>
            <a:endParaRPr lang="en-US" dirty="0" smtClean="0"/>
          </a:p>
          <a:p>
            <a:pPr marL="434340" lvl="0" indent="-342900" algn="l">
              <a:spcBef>
                <a:spcPts val="0"/>
              </a:spcBef>
              <a:buFont typeface="Arial"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7</a:t>
            </a:fld>
            <a:endParaRPr lang="en">
              <a:solidFill>
                <a:schemeClr val="lt1"/>
              </a:solidFill>
            </a:endParaRPr>
          </a:p>
        </p:txBody>
      </p:sp>
      <p:pic>
        <p:nvPicPr>
          <p:cNvPr id="4" name="Picture 3" descr="Screen Shot 2016-09-13 at 12.32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79" y="1566333"/>
            <a:ext cx="4281719" cy="23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2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229760" y="299182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Adapting to their needs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2" name="JordanAlexCorrect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8804" y="925282"/>
            <a:ext cx="5970640" cy="376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89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89000"/>
          </a:schemeClr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229760" y="299182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Try edUcate!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Shape 85"/>
          <p:cNvSpPr txBox="1">
            <a:spLocks/>
          </p:cNvSpPr>
          <p:nvPr/>
        </p:nvSpPr>
        <p:spPr>
          <a:xfrm>
            <a:off x="696491" y="1134503"/>
            <a:ext cx="6020398" cy="30141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de-DE" sz="2800" b="1" smtClean="0"/>
              <a:t>Customized Problem Sets</a:t>
            </a:r>
            <a:endParaRPr lang="de-DE" sz="2800" b="1" dirty="0"/>
          </a:p>
          <a:p>
            <a:pPr marL="342900" indent="-342900">
              <a:buFont typeface="Arial"/>
              <a:buChar char="•"/>
            </a:pPr>
            <a:r>
              <a:rPr lang="de-DE" sz="2800" b="1" smtClean="0"/>
              <a:t>Student Intervention Groups</a:t>
            </a:r>
          </a:p>
          <a:p>
            <a:pPr marL="342900" indent="-342900">
              <a:buFont typeface="Arial"/>
              <a:buChar char="•"/>
            </a:pPr>
            <a:r>
              <a:rPr lang="de-DE" sz="2800" b="1" smtClean="0"/>
              <a:t>Curriculum </a:t>
            </a:r>
            <a:r>
              <a:rPr lang="de-DE" sz="2800" b="1" smtClean="0"/>
              <a:t>assessment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4090714758"/>
      </p:ext>
    </p:extLst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8646</TotalTime>
  <Words>108</Words>
  <Application>Microsoft Macintosh PowerPoint</Application>
  <PresentationFormat>On-screen Show (16:9)</PresentationFormat>
  <Paragraphs>56</Paragraphs>
  <Slides>10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coral</vt:lpstr>
      <vt:lpstr>PowerPoint Presentation</vt:lpstr>
      <vt:lpstr>Meeting Diverse Needs</vt:lpstr>
      <vt:lpstr>One size does not fit all</vt:lpstr>
      <vt:lpstr>Data</vt:lpstr>
      <vt:lpstr>Selecting Appropriate Groups</vt:lpstr>
      <vt:lpstr>Personalized Learning:</vt:lpstr>
      <vt:lpstr>edUcate</vt:lpstr>
      <vt:lpstr>Adapting to their needs</vt:lpstr>
      <vt:lpstr>Try edUcate!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Education:</dc:title>
  <cp:lastModifiedBy>M</cp:lastModifiedBy>
  <cp:revision>59</cp:revision>
  <dcterms:modified xsi:type="dcterms:W3CDTF">2016-09-15T20:13:29Z</dcterms:modified>
</cp:coreProperties>
</file>